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6" r:id="rId1"/>
    <p:sldMasterId id="2147483724" r:id="rId2"/>
  </p:sldMasterIdLst>
  <p:notesMasterIdLst>
    <p:notesMasterId r:id="rId20"/>
  </p:notesMasterIdLst>
  <p:sldIdLst>
    <p:sldId id="256" r:id="rId3"/>
    <p:sldId id="285" r:id="rId4"/>
    <p:sldId id="291" r:id="rId5"/>
    <p:sldId id="286" r:id="rId6"/>
    <p:sldId id="292" r:id="rId7"/>
    <p:sldId id="296" r:id="rId8"/>
    <p:sldId id="287" r:id="rId9"/>
    <p:sldId id="293" r:id="rId10"/>
    <p:sldId id="298" r:id="rId11"/>
    <p:sldId id="288" r:id="rId12"/>
    <p:sldId id="294" r:id="rId13"/>
    <p:sldId id="289" r:id="rId14"/>
    <p:sldId id="295" r:id="rId15"/>
    <p:sldId id="299" r:id="rId16"/>
    <p:sldId id="272" r:id="rId17"/>
    <p:sldId id="271" r:id="rId18"/>
    <p:sldId id="29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CC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15" autoAdjust="0"/>
    <p:restoredTop sz="69479" autoAdjust="0"/>
  </p:normalViewPr>
  <p:slideViewPr>
    <p:cSldViewPr snapToGrid="0">
      <p:cViewPr varScale="1">
        <p:scale>
          <a:sx n="54" d="100"/>
          <a:sy n="54" d="100"/>
        </p:scale>
        <p:origin x="1062"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83A0-2DDB-4F39-B3D6-42BC9E045EC5}" type="datetimeFigureOut">
              <a:rPr lang="en-US" smtClean="0"/>
              <a:t>12/6/2017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73F7C-74B2-4EF0-A184-5721C06FB36E}" type="slidenum">
              <a:rPr lang="en-US" smtClean="0"/>
              <a:t>‹#›</a:t>
            </a:fld>
            <a:endParaRPr lang="en-US" dirty="0"/>
          </a:p>
        </p:txBody>
      </p:sp>
    </p:spTree>
    <p:extLst>
      <p:ext uri="{BB962C8B-B14F-4D97-AF65-F5344CB8AC3E}">
        <p14:creationId xmlns:p14="http://schemas.microsoft.com/office/powerpoint/2010/main" val="196034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hronos.org/opengl/wiki/Scissor_Test"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Dither" TargetMode="External"/><Relationship Id="rId5" Type="http://schemas.openxmlformats.org/officeDocument/2006/relationships/hyperlink" Target="https://www.khronos.org/opengl/wiki/Early_Fragment_Test" TargetMode="External"/><Relationship Id="rId4" Type="http://schemas.openxmlformats.org/officeDocument/2006/relationships/hyperlink" Target="https://www.khronos.org/opengl/wiki/Write_Mas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background is a sample of volumetric lighting in my own 3D graphics engine, HG3D</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1</a:t>
            </a:fld>
            <a:endParaRPr lang="en-US" dirty="0"/>
          </a:p>
        </p:txBody>
      </p:sp>
    </p:spTree>
    <p:extLst>
      <p:ext uri="{BB962C8B-B14F-4D97-AF65-F5344CB8AC3E}">
        <p14:creationId xmlns:p14="http://schemas.microsoft.com/office/powerpoint/2010/main" val="3015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10</a:t>
            </a:fld>
            <a:endParaRPr lang="en-US" dirty="0"/>
          </a:p>
        </p:txBody>
      </p:sp>
    </p:spTree>
    <p:extLst>
      <p:ext uri="{BB962C8B-B14F-4D97-AF65-F5344CB8AC3E}">
        <p14:creationId xmlns:p14="http://schemas.microsoft.com/office/powerpoint/2010/main" val="186597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possible to enable dithering on OpenGL, and is useful on low </a:t>
            </a:r>
            <a:r>
              <a:rPr lang="en-US" baseline="0" dirty="0" err="1"/>
              <a:t>bitdepth</a:t>
            </a:r>
            <a:r>
              <a:rPr lang="en-US" baseline="0" dirty="0"/>
              <a:t> colors.</a:t>
            </a:r>
          </a:p>
        </p:txBody>
      </p:sp>
      <p:sp>
        <p:nvSpPr>
          <p:cNvPr id="4" name="Slide Number Placeholder 3"/>
          <p:cNvSpPr>
            <a:spLocks noGrp="1"/>
          </p:cNvSpPr>
          <p:nvPr>
            <p:ph type="sldNum" sz="quarter" idx="10"/>
          </p:nvPr>
        </p:nvSpPr>
        <p:spPr/>
        <p:txBody>
          <a:bodyPr/>
          <a:lstStyle/>
          <a:p>
            <a:fld id="{F1873F7C-74B2-4EF0-A184-5721C06FB36E}" type="slidenum">
              <a:rPr lang="en-US" smtClean="0"/>
              <a:t>11</a:t>
            </a:fld>
            <a:endParaRPr lang="en-US" dirty="0"/>
          </a:p>
        </p:txBody>
      </p:sp>
    </p:spTree>
    <p:extLst>
      <p:ext uri="{BB962C8B-B14F-4D97-AF65-F5344CB8AC3E}">
        <p14:creationId xmlns:p14="http://schemas.microsoft.com/office/powerpoint/2010/main" val="1960711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12</a:t>
            </a:fld>
            <a:endParaRPr lang="en-US" dirty="0"/>
          </a:p>
        </p:txBody>
      </p:sp>
    </p:spTree>
    <p:extLst>
      <p:ext uri="{BB962C8B-B14F-4D97-AF65-F5344CB8AC3E}">
        <p14:creationId xmlns:p14="http://schemas.microsoft.com/office/powerpoint/2010/main" val="2272088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the buffers that the result of the rendering is stored in, will be attached to the framebuffer.</a:t>
            </a:r>
          </a:p>
          <a:p>
            <a:endParaRPr lang="en-US" baseline="0" dirty="0"/>
          </a:p>
          <a:p>
            <a:r>
              <a:rPr lang="en-US" baseline="0" dirty="0"/>
              <a:t>There are two types of frame buffers:</a:t>
            </a:r>
          </a:p>
          <a:p>
            <a:r>
              <a:rPr lang="en-US" baseline="0" dirty="0"/>
              <a:t>Default frame buffer: Which is associated with the window, and rendering to it will be visible on the window.</a:t>
            </a:r>
          </a:p>
          <a:p>
            <a:r>
              <a:rPr lang="en-US" baseline="0" dirty="0"/>
              <a:t>Frame buffer objects: Which are not associated with any window and rendering to them will not have any direct visible effects.</a:t>
            </a:r>
          </a:p>
        </p:txBody>
      </p:sp>
      <p:sp>
        <p:nvSpPr>
          <p:cNvPr id="4" name="Slide Number Placeholder 3"/>
          <p:cNvSpPr>
            <a:spLocks noGrp="1"/>
          </p:cNvSpPr>
          <p:nvPr>
            <p:ph type="sldNum" sz="quarter" idx="10"/>
          </p:nvPr>
        </p:nvSpPr>
        <p:spPr/>
        <p:txBody>
          <a:bodyPr/>
          <a:lstStyle/>
          <a:p>
            <a:fld id="{F1873F7C-74B2-4EF0-A184-5721C06FB36E}" type="slidenum">
              <a:rPr lang="en-US" smtClean="0"/>
              <a:t>13</a:t>
            </a:fld>
            <a:endParaRPr lang="en-US" dirty="0"/>
          </a:p>
        </p:txBody>
      </p:sp>
    </p:spTree>
    <p:extLst>
      <p:ext uri="{BB962C8B-B14F-4D97-AF65-F5344CB8AC3E}">
        <p14:creationId xmlns:p14="http://schemas.microsoft.com/office/powerpoint/2010/main" val="392416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Write mask occurs before the data is written to frame buffer.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14</a:t>
            </a:fld>
            <a:endParaRPr lang="en-US" dirty="0"/>
          </a:p>
        </p:txBody>
      </p:sp>
    </p:spTree>
    <p:extLst>
      <p:ext uri="{BB962C8B-B14F-4D97-AF65-F5344CB8AC3E}">
        <p14:creationId xmlns:p14="http://schemas.microsoft.com/office/powerpoint/2010/main" val="186122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15</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entury Gothic" panose="020B0502020202020204" pitchFamily="34" charset="0"/>
              <a:buChar char="►"/>
            </a:pPr>
            <a:endParaRPr lang="en-US" sz="1200" dirty="0"/>
          </a:p>
        </p:txBody>
      </p:sp>
      <p:sp>
        <p:nvSpPr>
          <p:cNvPr id="4" name="Slide Number Placeholder 3"/>
          <p:cNvSpPr>
            <a:spLocks noGrp="1"/>
          </p:cNvSpPr>
          <p:nvPr>
            <p:ph type="sldNum" sz="quarter" idx="10"/>
          </p:nvPr>
        </p:nvSpPr>
        <p:spPr/>
        <p:txBody>
          <a:bodyPr/>
          <a:lstStyle/>
          <a:p>
            <a:fld id="{F1873F7C-74B2-4EF0-A184-5721C06FB36E}" type="slidenum">
              <a:rPr lang="en-US" smtClean="0"/>
              <a:t>16</a:t>
            </a:fld>
            <a:endParaRPr lang="en-US" dirty="0"/>
          </a:p>
        </p:txBody>
      </p:sp>
    </p:spTree>
    <p:extLst>
      <p:ext uri="{BB962C8B-B14F-4D97-AF65-F5344CB8AC3E}">
        <p14:creationId xmlns:p14="http://schemas.microsoft.com/office/powerpoint/2010/main" val="176260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entury Gothic" panose="020B0502020202020204" pitchFamily="34" charset="0"/>
              <a:buChar char="►"/>
            </a:pPr>
            <a:r>
              <a:rPr lang="en-US" sz="1200" dirty="0">
                <a:hlinkClick r:id="rId3"/>
              </a:rPr>
              <a:t>https://www.khronos.org/opengl/wiki/Scissor_Test</a:t>
            </a:r>
            <a:r>
              <a:rPr lang="en-US" sz="1200" dirty="0"/>
              <a:t> (Scissor test)</a:t>
            </a:r>
            <a:endParaRPr lang="en-US" sz="1200" dirty="0">
              <a:hlinkClick r:id="rId4"/>
            </a:endParaRPr>
          </a:p>
          <a:p>
            <a:pPr marL="285750" indent="-285750">
              <a:buFont typeface="Century Gothic" panose="020B0502020202020204" pitchFamily="34" charset="0"/>
              <a:buChar char="►"/>
            </a:pPr>
            <a:r>
              <a:rPr lang="en-US" sz="1200" dirty="0">
                <a:hlinkClick r:id="rId4"/>
              </a:rPr>
              <a:t>https://www.khronos.org/opengl/wiki/Write_Mask</a:t>
            </a:r>
            <a:r>
              <a:rPr lang="en-US" sz="1200" dirty="0"/>
              <a:t> (Write mask)</a:t>
            </a:r>
          </a:p>
          <a:p>
            <a:pPr marL="285750" indent="-285750">
              <a:buFont typeface="Century Gothic" panose="020B0502020202020204" pitchFamily="34" charset="0"/>
              <a:buChar char="►"/>
            </a:pPr>
            <a:r>
              <a:rPr lang="en-US" sz="1200" dirty="0">
                <a:hlinkClick r:id="rId5"/>
              </a:rPr>
              <a:t>https://www.khronos.org/opengl/wiki/Early_Fragment_Test</a:t>
            </a:r>
            <a:r>
              <a:rPr lang="en-US" sz="1200" dirty="0"/>
              <a:t> (Early fragment test)</a:t>
            </a:r>
          </a:p>
          <a:p>
            <a:pPr marL="285750" indent="-285750">
              <a:buFont typeface="Century Gothic" panose="020B0502020202020204" pitchFamily="34" charset="0"/>
              <a:buChar char="►"/>
            </a:pPr>
            <a:r>
              <a:rPr lang="en-US" sz="1200" dirty="0">
                <a:hlinkClick r:id="rId6"/>
              </a:rPr>
              <a:t>https://en.wikipedia.org/wiki/Dither</a:t>
            </a:r>
            <a:r>
              <a:rPr lang="en-US" sz="1200" dirty="0"/>
              <a:t> (Dither)</a:t>
            </a:r>
          </a:p>
        </p:txBody>
      </p:sp>
      <p:sp>
        <p:nvSpPr>
          <p:cNvPr id="4" name="Slide Number Placeholder 3"/>
          <p:cNvSpPr>
            <a:spLocks noGrp="1"/>
          </p:cNvSpPr>
          <p:nvPr>
            <p:ph type="sldNum" sz="quarter" idx="10"/>
          </p:nvPr>
        </p:nvSpPr>
        <p:spPr/>
        <p:txBody>
          <a:bodyPr/>
          <a:lstStyle/>
          <a:p>
            <a:fld id="{F1873F7C-74B2-4EF0-A184-5721C06FB36E}" type="slidenum">
              <a:rPr lang="en-US" smtClean="0"/>
              <a:t>17</a:t>
            </a:fld>
            <a:endParaRPr lang="en-US" dirty="0"/>
          </a:p>
        </p:txBody>
      </p:sp>
    </p:spTree>
    <p:extLst>
      <p:ext uri="{BB962C8B-B14F-4D97-AF65-F5344CB8AC3E}">
        <p14:creationId xmlns:p14="http://schemas.microsoft.com/office/powerpoint/2010/main" val="190279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2</a:t>
            </a:fld>
            <a:endParaRPr lang="en-US" dirty="0"/>
          </a:p>
        </p:txBody>
      </p:sp>
    </p:spTree>
    <p:extLst>
      <p:ext uri="{BB962C8B-B14F-4D97-AF65-F5344CB8AC3E}">
        <p14:creationId xmlns:p14="http://schemas.microsoft.com/office/powerpoint/2010/main" val="403047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fragment shader runs on each fragment and its input is a fragment, the window space coordinates of the fragment is available in the shader.</a:t>
            </a:r>
          </a:p>
          <a:p>
            <a:endParaRPr lang="en-US" baseline="0" dirty="0"/>
          </a:p>
          <a:p>
            <a:r>
              <a:rPr lang="en-US" baseline="0" dirty="0"/>
              <a:t>Fragment shader output a set of colors, meaning it can be more that one color (that will be store in several matrices, discussed later on), and a depth value, if the depth value is not modified the depth calculated for the fragment from the previous stages, is passed.</a:t>
            </a:r>
          </a:p>
          <a:p>
            <a:endParaRPr lang="en-US" baseline="0" dirty="0"/>
          </a:p>
          <a:p>
            <a:r>
              <a:rPr lang="en-US" baseline="0" dirty="0"/>
              <a:t>Fragment shader is optional, and if not used, the color and stencil values will be undefined. However the depth value (calculated on rasterization) will be unchanged.</a:t>
            </a:r>
          </a:p>
          <a:p>
            <a:endParaRPr lang="en-US" baseline="0" dirty="0"/>
          </a:p>
          <a:p>
            <a:r>
              <a:rPr lang="en-US" baseline="0" dirty="0"/>
              <a:t>All the values that are passed through the previous stages are interpolated for each fragment and are available for in the fragment shader.</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3</a:t>
            </a:fld>
            <a:endParaRPr lang="en-US" dirty="0"/>
          </a:p>
        </p:txBody>
      </p:sp>
    </p:spTree>
    <p:extLst>
      <p:ext uri="{BB962C8B-B14F-4D97-AF65-F5344CB8AC3E}">
        <p14:creationId xmlns:p14="http://schemas.microsoft.com/office/powerpoint/2010/main" val="245606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4</a:t>
            </a:fld>
            <a:endParaRPr lang="en-US" dirty="0"/>
          </a:p>
        </p:txBody>
      </p:sp>
    </p:spTree>
    <p:extLst>
      <p:ext uri="{BB962C8B-B14F-4D97-AF65-F5344CB8AC3E}">
        <p14:creationId xmlns:p14="http://schemas.microsoft.com/office/powerpoint/2010/main" val="21069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stencil value has a certain </a:t>
            </a:r>
            <a:r>
              <a:rPr lang="en-US" baseline="0" dirty="0" err="1"/>
              <a:t>bitdepth</a:t>
            </a:r>
            <a:r>
              <a:rPr lang="en-US" baseline="0" dirty="0"/>
              <a:t>.</a:t>
            </a:r>
          </a:p>
          <a:p>
            <a:endParaRPr lang="en-US" baseline="0" dirty="0"/>
          </a:p>
          <a:p>
            <a:r>
              <a:rPr lang="en-US" baseline="0" dirty="0"/>
              <a:t>The frame buffer should have a stencil buffer.</a:t>
            </a:r>
          </a:p>
          <a:p>
            <a:endParaRPr lang="en-US" baseline="0" dirty="0"/>
          </a:p>
          <a:p>
            <a:r>
              <a:rPr lang="en-US" baseline="0" dirty="0"/>
              <a:t>Depth test can be:</a:t>
            </a:r>
          </a:p>
          <a:p>
            <a:r>
              <a:rPr lang="en-US" baseline="0" dirty="0"/>
              <a:t>Never</a:t>
            </a:r>
          </a:p>
          <a:p>
            <a:r>
              <a:rPr lang="en-US" baseline="0" dirty="0"/>
              <a:t>Always</a:t>
            </a:r>
          </a:p>
          <a:p>
            <a:r>
              <a:rPr lang="en-US" baseline="0" dirty="0"/>
              <a:t>Less</a:t>
            </a:r>
          </a:p>
          <a:p>
            <a:r>
              <a:rPr lang="en-US" baseline="0" dirty="0"/>
              <a:t>Less or equal</a:t>
            </a:r>
          </a:p>
          <a:p>
            <a:r>
              <a:rPr lang="en-US" baseline="0" dirty="0"/>
              <a:t>Greater</a:t>
            </a:r>
          </a:p>
          <a:p>
            <a:r>
              <a:rPr lang="en-US" baseline="0" dirty="0"/>
              <a:t>Greater or equal</a:t>
            </a:r>
          </a:p>
          <a:p>
            <a:r>
              <a:rPr lang="en-US" baseline="0" dirty="0"/>
              <a:t>Equal</a:t>
            </a:r>
          </a:p>
          <a:p>
            <a:r>
              <a:rPr lang="en-US" baseline="0" dirty="0"/>
              <a:t>Not equal</a:t>
            </a:r>
          </a:p>
          <a:p>
            <a:endParaRPr lang="en-US" baseline="0" dirty="0"/>
          </a:p>
          <a:p>
            <a:r>
              <a:rPr lang="en-US" baseline="0" dirty="0"/>
              <a:t>The fragment shader will assign a stencil value for each fragment so it’s not possible to do the stencil test before the fragment shader is run.</a:t>
            </a:r>
          </a:p>
          <a:p>
            <a:endParaRPr lang="en-US" baseline="0" dirty="0"/>
          </a:p>
          <a:p>
            <a:r>
              <a:rPr lang="en-US" baseline="0" dirty="0"/>
              <a:t>Each of the following operations can be applied to stencil buffer after the stencil test. (different operations can be set for failure and success cases of the test, independently)</a:t>
            </a:r>
          </a:p>
          <a:p>
            <a:r>
              <a:rPr lang="en-US" baseline="0" dirty="0"/>
              <a:t>Keep</a:t>
            </a:r>
          </a:p>
          <a:p>
            <a:r>
              <a:rPr lang="en-US" baseline="0" dirty="0"/>
              <a:t>Zero</a:t>
            </a:r>
          </a:p>
          <a:p>
            <a:r>
              <a:rPr lang="en-US" baseline="0" dirty="0"/>
              <a:t>Increment</a:t>
            </a:r>
          </a:p>
          <a:p>
            <a:r>
              <a:rPr lang="en-US" baseline="0" dirty="0"/>
              <a:t>Decrement</a:t>
            </a:r>
          </a:p>
          <a:p>
            <a:r>
              <a:rPr lang="en-US" baseline="0" dirty="0"/>
              <a:t>Inver</a:t>
            </a:r>
          </a:p>
          <a:p>
            <a:r>
              <a:rPr lang="en-US" baseline="0" dirty="0"/>
              <a:t>Replace</a:t>
            </a:r>
          </a:p>
          <a:p>
            <a:r>
              <a:rPr lang="en-US" baseline="0" dirty="0"/>
              <a:t>Increment and wrap</a:t>
            </a:r>
          </a:p>
          <a:p>
            <a:r>
              <a:rPr lang="en-US" baseline="0" dirty="0"/>
              <a:t>Decrement and wrap</a:t>
            </a:r>
          </a:p>
          <a:p>
            <a:endParaRPr lang="en-US" baseline="0" dirty="0"/>
          </a:p>
          <a:p>
            <a:r>
              <a:rPr lang="en-US" baseline="0" dirty="0"/>
              <a:t>The depth test is (normally) done after the stencil test, meaning the stencil buffer will be modified even if the depth test fails and the fragment is discarded.</a:t>
            </a:r>
          </a:p>
          <a:p>
            <a:endParaRPr lang="en-US" baseline="0" dirty="0"/>
          </a:p>
          <a:p>
            <a:r>
              <a:rPr lang="en-US" baseline="0" dirty="0"/>
              <a:t>A scissor test also happens before the stencil test.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5</a:t>
            </a:fld>
            <a:endParaRPr lang="en-US" dirty="0"/>
          </a:p>
        </p:txBody>
      </p:sp>
    </p:spTree>
    <p:extLst>
      <p:ext uri="{BB962C8B-B14F-4D97-AF65-F5344CB8AC3E}">
        <p14:creationId xmlns:p14="http://schemas.microsoft.com/office/powerpoint/2010/main" val="247862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need to cull the fragments that are not visible through our </a:t>
            </a:r>
            <a:r>
              <a:rPr lang="en-US" baseline="0" dirty="0" err="1"/>
              <a:t>PoV</a:t>
            </a:r>
            <a:r>
              <a:rPr lang="en-US" baseline="0" dirty="0"/>
              <a:t>.</a:t>
            </a:r>
          </a:p>
          <a:p>
            <a:endParaRPr lang="en-US" baseline="0" dirty="0"/>
          </a:p>
          <a:p>
            <a:r>
              <a:rPr lang="en-US" baseline="0" dirty="0"/>
              <a:t>This is done through a depth test. Depth test can be enabled or disabled.</a:t>
            </a:r>
          </a:p>
          <a:p>
            <a:endParaRPr lang="en-US" baseline="0" dirty="0"/>
          </a:p>
          <a:p>
            <a:r>
              <a:rPr lang="en-US" baseline="0" dirty="0"/>
              <a:t>On depth test the depth value of the fragment is compared to depth value in the depth buffer. If the comparison fails the fragment is call, other wise it’s applied to the frame buffer and depth buffer.</a:t>
            </a:r>
          </a:p>
          <a:p>
            <a:endParaRPr lang="en-US" baseline="0" dirty="0"/>
          </a:p>
          <a:p>
            <a:r>
              <a:rPr lang="en-US" baseline="0" dirty="0"/>
              <a:t>Depth test can be:</a:t>
            </a:r>
          </a:p>
          <a:p>
            <a:r>
              <a:rPr lang="en-US" baseline="0" dirty="0"/>
              <a:t>Never</a:t>
            </a:r>
          </a:p>
          <a:p>
            <a:r>
              <a:rPr lang="en-US" baseline="0" dirty="0"/>
              <a:t>Always</a:t>
            </a:r>
          </a:p>
          <a:p>
            <a:r>
              <a:rPr lang="en-US" baseline="0" dirty="0"/>
              <a:t>Less</a:t>
            </a:r>
          </a:p>
          <a:p>
            <a:r>
              <a:rPr lang="en-US" baseline="0" dirty="0"/>
              <a:t>Less or equal</a:t>
            </a:r>
          </a:p>
          <a:p>
            <a:r>
              <a:rPr lang="en-US" baseline="0" dirty="0"/>
              <a:t>Greater</a:t>
            </a:r>
          </a:p>
          <a:p>
            <a:r>
              <a:rPr lang="en-US" baseline="0" dirty="0"/>
              <a:t>Greater or equal</a:t>
            </a:r>
          </a:p>
          <a:p>
            <a:r>
              <a:rPr lang="en-US" baseline="0" dirty="0"/>
              <a:t>Equal</a:t>
            </a:r>
          </a:p>
          <a:p>
            <a:r>
              <a:rPr lang="en-US" baseline="0" dirty="0"/>
              <a:t>Not equal</a:t>
            </a:r>
          </a:p>
          <a:p>
            <a:endParaRPr lang="en-US" baseline="0" dirty="0"/>
          </a:p>
          <a:p>
            <a:r>
              <a:rPr lang="en-US" baseline="0" dirty="0"/>
              <a:t>Depth test is usually done after the fragment shader, though on version 4.5 (not available on 3.3) it is possible to do the test before the fragment shader is run.</a:t>
            </a:r>
          </a:p>
          <a:p>
            <a:endParaRPr lang="en-US" baseline="0" dirty="0"/>
          </a:p>
          <a:p>
            <a:r>
              <a:rPr lang="en-US" baseline="0" dirty="0"/>
              <a:t>This is more performant since the fragment shader will not run on culled fragments.</a:t>
            </a:r>
          </a:p>
          <a:p>
            <a:endParaRPr lang="en-US" baseline="0" dirty="0"/>
          </a:p>
          <a:p>
            <a:r>
              <a:rPr lang="en-US" baseline="0" dirty="0"/>
              <a:t>In the case of early test, if the fragment shader discard the fragment, the depth buffer will still be modified. Also in this case if the fragment shader modifies the depth output this modification is ignored.</a:t>
            </a:r>
          </a:p>
        </p:txBody>
      </p:sp>
      <p:sp>
        <p:nvSpPr>
          <p:cNvPr id="4" name="Slide Number Placeholder 3"/>
          <p:cNvSpPr>
            <a:spLocks noGrp="1"/>
          </p:cNvSpPr>
          <p:nvPr>
            <p:ph type="sldNum" sz="quarter" idx="10"/>
          </p:nvPr>
        </p:nvSpPr>
        <p:spPr/>
        <p:txBody>
          <a:bodyPr/>
          <a:lstStyle/>
          <a:p>
            <a:fld id="{F1873F7C-74B2-4EF0-A184-5721C06FB36E}" type="slidenum">
              <a:rPr lang="en-US" smtClean="0"/>
              <a:t>6</a:t>
            </a:fld>
            <a:endParaRPr lang="en-US" dirty="0"/>
          </a:p>
        </p:txBody>
      </p:sp>
    </p:spTree>
    <p:extLst>
      <p:ext uri="{BB962C8B-B14F-4D97-AF65-F5344CB8AC3E}">
        <p14:creationId xmlns:p14="http://schemas.microsoft.com/office/powerpoint/2010/main" val="402772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7</a:t>
            </a:fld>
            <a:endParaRPr lang="en-US" dirty="0"/>
          </a:p>
        </p:txBody>
      </p:sp>
    </p:spTree>
    <p:extLst>
      <p:ext uri="{BB962C8B-B14F-4D97-AF65-F5344CB8AC3E}">
        <p14:creationId xmlns:p14="http://schemas.microsoft.com/office/powerpoint/2010/main" val="266744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way this vale is applied depends on blending and the blending equation.</a:t>
            </a:r>
          </a:p>
          <a:p>
            <a:endParaRPr lang="en-US" baseline="0" dirty="0"/>
          </a:p>
          <a:p>
            <a:r>
              <a:rPr lang="en-US" i="0" baseline="0" dirty="0"/>
              <a:t>If blending is disabled, in the case on one to one correlation of the fragment and the matrix cell, the value in the color buffer is replaced with the new value from the fragment shader. All this is if the previous test are passed, and the fragment shader has not discarded the fragment.</a:t>
            </a:r>
          </a:p>
          <a:p>
            <a:endParaRPr lang="en-US" i="0" baseline="0" dirty="0"/>
          </a:p>
          <a:p>
            <a:endParaRPr lang="en-US" i="0" baseline="0" dirty="0"/>
          </a:p>
          <a:p>
            <a:endParaRPr lang="en-US" i="0" baseline="0" dirty="0"/>
          </a:p>
          <a:p>
            <a:endParaRPr lang="en-US" i="0"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8</a:t>
            </a:fld>
            <a:endParaRPr lang="en-US" dirty="0"/>
          </a:p>
        </p:txBody>
      </p:sp>
    </p:spTree>
    <p:extLst>
      <p:ext uri="{BB962C8B-B14F-4D97-AF65-F5344CB8AC3E}">
        <p14:creationId xmlns:p14="http://schemas.microsoft.com/office/powerpoint/2010/main" val="84431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i="1" baseline="0" dirty="0" smtClean="0">
                          <a:latin typeface="Cambria Math" panose="02040503050406030204" pitchFamily="18" charset="0"/>
                        </a:rPr>
                        <m:t>𝐷𝑠𝑡</m:t>
                      </m:r>
                      <m:r>
                        <a:rPr lang="en-US" i="1" baseline="0" dirty="0" smtClean="0">
                          <a:latin typeface="Cambria Math" panose="02040503050406030204" pitchFamily="18" charset="0"/>
                        </a:rPr>
                        <m:t>=</m:t>
                      </m:r>
                      <m:r>
                        <a:rPr lang="en-US" i="1" baseline="0" dirty="0" err="1" smtClean="0">
                          <a:latin typeface="Cambria Math" panose="02040503050406030204" pitchFamily="18" charset="0"/>
                        </a:rPr>
                        <m:t>𝐷𝑠𝑡𝑅𝐺𝐵</m:t>
                      </m:r>
                      <m:r>
                        <a:rPr lang="en-US" i="1" baseline="0" dirty="0" smtClean="0">
                          <a:latin typeface="Cambria Math" panose="02040503050406030204" pitchFamily="18" charset="0"/>
                          <a:ea typeface="Cambria Math" panose="02040503050406030204" pitchFamily="18" charset="0"/>
                        </a:rPr>
                        <m:t>×</m:t>
                      </m:r>
                      <m:r>
                        <a:rPr lang="en-US" i="1" baseline="0" dirty="0" err="1" smtClean="0">
                          <a:latin typeface="Cambria Math" panose="02040503050406030204" pitchFamily="18" charset="0"/>
                        </a:rPr>
                        <m:t>𝐷𝑠𝑡𝐴𝑙𝑝h𝑎</m:t>
                      </m:r>
                    </m:oMath>
                  </m:oMathPara>
                </a14:m>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baseline="0" dirty="0" smtClean="0">
                          <a:latin typeface="Cambria Math" panose="02040503050406030204" pitchFamily="18" charset="0"/>
                        </a:rPr>
                        <m:t>𝑆𝑟𝑐</m:t>
                      </m:r>
                      <m:r>
                        <a:rPr lang="en-US" i="1" baseline="0" dirty="0" smtClean="0">
                          <a:latin typeface="Cambria Math" panose="02040503050406030204" pitchFamily="18" charset="0"/>
                        </a:rPr>
                        <m:t>=</m:t>
                      </m:r>
                      <m:r>
                        <a:rPr lang="en-US" b="0" i="1" baseline="0" dirty="0" smtClean="0">
                          <a:latin typeface="Cambria Math" panose="02040503050406030204" pitchFamily="18" charset="0"/>
                        </a:rPr>
                        <m:t>𝑆𝑟𝑐</m:t>
                      </m:r>
                      <m:r>
                        <a:rPr lang="en-US" i="1" baseline="0" dirty="0" err="1" smtClean="0">
                          <a:latin typeface="Cambria Math" panose="02040503050406030204" pitchFamily="18" charset="0"/>
                        </a:rPr>
                        <m:t>𝑅𝐺𝐵</m:t>
                      </m:r>
                      <m:r>
                        <a:rPr lang="en-US" i="1" baseline="0" dirty="0" smtClean="0">
                          <a:latin typeface="Cambria Math" panose="02040503050406030204" pitchFamily="18" charset="0"/>
                          <a:ea typeface="Cambria Math" panose="02040503050406030204" pitchFamily="18" charset="0"/>
                        </a:rPr>
                        <m:t>×</m:t>
                      </m:r>
                      <m:r>
                        <a:rPr lang="en-US" b="0" i="1" baseline="0" dirty="0" smtClean="0">
                          <a:latin typeface="Cambria Math" panose="02040503050406030204" pitchFamily="18" charset="0"/>
                          <a:ea typeface="Cambria Math" panose="02040503050406030204" pitchFamily="18" charset="0"/>
                        </a:rPr>
                        <m:t>𝑆𝑟𝑐</m:t>
                      </m:r>
                      <m:r>
                        <a:rPr lang="en-US" i="1" baseline="0" dirty="0" err="1" smtClean="0">
                          <a:latin typeface="Cambria Math" panose="02040503050406030204" pitchFamily="18" charset="0"/>
                        </a:rPr>
                        <m:t>𝐴𝑙𝑝h𝑎</m:t>
                      </m:r>
                    </m:oMath>
                  </m:oMathPara>
                </a14:m>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Each of the </a:t>
                </a:r>
                <a14:m>
                  <m:oMath xmlns:m="http://schemas.openxmlformats.org/officeDocument/2006/math">
                    <m:r>
                      <a:rPr lang="en-US" i="1" baseline="0" dirty="0" smtClean="0">
                        <a:latin typeface="Cambria Math" panose="02040503050406030204" pitchFamily="18" charset="0"/>
                      </a:rPr>
                      <m:t>𝐷𝑠𝑡𝑅𝐺𝐵</m:t>
                    </m:r>
                  </m:oMath>
                </a14:m>
                <a:r>
                  <a:rPr lang="en-US" i="0" baseline="0" dirty="0"/>
                  <a:t> and the </a:t>
                </a:r>
                <a14:m>
                  <m:oMath xmlns:m="http://schemas.openxmlformats.org/officeDocument/2006/math">
                    <m:r>
                      <a:rPr lang="en-US" i="1" baseline="0" dirty="0" smtClean="0">
                        <a:latin typeface="Cambria Math" panose="02040503050406030204" pitchFamily="18" charset="0"/>
                      </a:rPr>
                      <m:t>𝑆𝑟𝑐𝑅𝐺𝐵</m:t>
                    </m:r>
                  </m:oMath>
                </a14:m>
                <a:r>
                  <a:rPr lang="en-US" i="0" baseline="0" dirty="0"/>
                  <a:t> can be one of the followings:</a:t>
                </a:r>
              </a:p>
              <a:p>
                <a:r>
                  <a:rPr lang="en-US" i="0" baseline="0" dirty="0"/>
                  <a:t>Color buffer’s RGB value</a:t>
                </a:r>
              </a:p>
              <a:p>
                <a:r>
                  <a:rPr lang="en-US" i="0" baseline="0" dirty="0"/>
                  <a:t>Fragment’s RGB value</a:t>
                </a:r>
              </a:p>
              <a:p>
                <a:r>
                  <a:rPr lang="en-US" i="0" baseline="0" dirty="0"/>
                  <a:t>One minus color buffer’s RGB value</a:t>
                </a:r>
              </a:p>
              <a:p>
                <a:r>
                  <a:rPr lang="en-US" i="0" baseline="0" dirty="0"/>
                  <a:t>One minus fragment’s RGB value</a:t>
                </a:r>
              </a:p>
              <a:p>
                <a:r>
                  <a:rPr lang="en-US" i="0" baseline="0" dirty="0"/>
                  <a:t>Zero</a:t>
                </a:r>
              </a:p>
              <a:p>
                <a:r>
                  <a:rPr lang="en-US" i="0" baseline="0" dirty="0"/>
                  <a:t>One</a:t>
                </a:r>
              </a:p>
              <a:p>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Each of the </a:t>
                </a:r>
                <a14:m>
                  <m:oMath xmlns:m="http://schemas.openxmlformats.org/officeDocument/2006/math">
                    <m:r>
                      <a:rPr lang="en-US" i="1" baseline="0" dirty="0" smtClean="0">
                        <a:latin typeface="Cambria Math" panose="02040503050406030204" pitchFamily="18" charset="0"/>
                      </a:rPr>
                      <m:t>𝐷𝑠𝑡</m:t>
                    </m:r>
                    <m:r>
                      <a:rPr lang="en-US" b="0" i="1" baseline="0" dirty="0" smtClean="0">
                        <a:latin typeface="Cambria Math" panose="02040503050406030204" pitchFamily="18" charset="0"/>
                      </a:rPr>
                      <m:t>𝐴𝑙𝑝h𝑎</m:t>
                    </m:r>
                  </m:oMath>
                </a14:m>
                <a:r>
                  <a:rPr lang="en-US" i="0" baseline="0" dirty="0"/>
                  <a:t> and the </a:t>
                </a:r>
                <a14:m>
                  <m:oMath xmlns:m="http://schemas.openxmlformats.org/officeDocument/2006/math">
                    <m:r>
                      <a:rPr lang="en-US" i="1" baseline="0" dirty="0" smtClean="0">
                        <a:latin typeface="Cambria Math" panose="02040503050406030204" pitchFamily="18" charset="0"/>
                      </a:rPr>
                      <m:t>𝑆𝑟𝑐</m:t>
                    </m:r>
                    <m:r>
                      <a:rPr lang="en-US" b="0" i="1" baseline="0" dirty="0" smtClean="0">
                        <a:latin typeface="Cambria Math" panose="02040503050406030204" pitchFamily="18" charset="0"/>
                      </a:rPr>
                      <m:t>𝐴𝑙𝑝h𝑎</m:t>
                    </m:r>
                  </m:oMath>
                </a14:m>
                <a:r>
                  <a:rPr lang="en-US" i="0" baseline="0" dirty="0"/>
                  <a:t> can be one of the followings:</a:t>
                </a:r>
              </a:p>
              <a:p>
                <a:r>
                  <a:rPr lang="en-US" i="0" baseline="0" dirty="0"/>
                  <a:t>Color buffer’s alpha value</a:t>
                </a:r>
              </a:p>
              <a:p>
                <a:r>
                  <a:rPr lang="en-US" i="0" baseline="0" dirty="0"/>
                  <a:t>Fragment’s alpha value</a:t>
                </a:r>
              </a:p>
              <a:p>
                <a:r>
                  <a:rPr lang="en-US" i="0" baseline="0" dirty="0"/>
                  <a:t>One minus color buffer’s alpha value</a:t>
                </a:r>
              </a:p>
              <a:p>
                <a:r>
                  <a:rPr lang="en-US" i="0" baseline="0" dirty="0"/>
                  <a:t>One minus fragment’s alpha value</a:t>
                </a:r>
              </a:p>
              <a:p>
                <a:r>
                  <a:rPr lang="en-US" i="0" baseline="0" dirty="0"/>
                  <a:t>Zero</a:t>
                </a:r>
              </a:p>
              <a:p>
                <a:r>
                  <a:rPr lang="en-US" i="0" baseline="0" dirty="0"/>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endParaRPr lang="en-US" i="0" baseline="0" dirty="0"/>
              </a:p>
            </p:txBody>
          </p:sp>
        </mc:Choice>
        <mc:Fallback xmlns="">
          <p:sp>
            <p:nvSpPr>
              <p:cNvPr id="3" name="Notes Placeholder 2"/>
              <p:cNvSpPr>
                <a:spLocks noGrp="1"/>
              </p:cNvSpPr>
              <p:nvPr>
                <p:ph type="body" idx="1"/>
              </p:nvPr>
            </p:nvSpPr>
            <p:spPr/>
            <p:txBody>
              <a:bodyPr/>
              <a:lstStyle/>
              <a:p>
                <a:pPr/>
                <a:r>
                  <a:rPr lang="en-US" i="0" baseline="0" dirty="0">
                    <a:latin typeface="Cambria Math" panose="02040503050406030204" pitchFamily="18" charset="0"/>
                  </a:rPr>
                  <a:t>𝐷𝑠𝑡=</a:t>
                </a:r>
                <a:r>
                  <a:rPr lang="en-US" i="0" baseline="0" dirty="0" err="1">
                    <a:latin typeface="Cambria Math" panose="02040503050406030204" pitchFamily="18" charset="0"/>
                  </a:rPr>
                  <a:t>𝐷𝑠𝑡𝑅𝐺𝐵</a:t>
                </a:r>
                <a:r>
                  <a:rPr lang="en-US" i="0" baseline="0" dirty="0">
                    <a:latin typeface="Cambria Math" panose="02040503050406030204" pitchFamily="18" charset="0"/>
                    <a:ea typeface="Cambria Math" panose="02040503050406030204" pitchFamily="18" charset="0"/>
                  </a:rPr>
                  <a:t>×</a:t>
                </a:r>
                <a:r>
                  <a:rPr lang="en-US" i="0" baseline="0" dirty="0" err="1">
                    <a:latin typeface="Cambria Math" panose="02040503050406030204" pitchFamily="18" charset="0"/>
                  </a:rPr>
                  <a:t>𝐷𝑠𝑡𝐴𝑙𝑝ℎ𝑎</a:t>
                </a: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latin typeface="Cambria Math" panose="02040503050406030204" pitchFamily="18" charset="0"/>
                  </a:rPr>
                  <a:t>𝑆𝑟𝑐</a:t>
                </a:r>
                <a:r>
                  <a:rPr lang="en-US" i="0" baseline="0" dirty="0">
                    <a:latin typeface="Cambria Math" panose="02040503050406030204" pitchFamily="18" charset="0"/>
                  </a:rPr>
                  <a:t>=</a:t>
                </a:r>
                <a:r>
                  <a:rPr lang="en-US" b="0" i="0" baseline="0" dirty="0">
                    <a:latin typeface="Cambria Math" panose="02040503050406030204" pitchFamily="18" charset="0"/>
                  </a:rPr>
                  <a:t>𝑆𝑟𝑐</a:t>
                </a:r>
                <a:r>
                  <a:rPr lang="en-US" i="0" baseline="0" dirty="0" err="1">
                    <a:latin typeface="Cambria Math" panose="02040503050406030204" pitchFamily="18" charset="0"/>
                  </a:rPr>
                  <a:t>𝑅𝐺𝐵</a:t>
                </a:r>
                <a:r>
                  <a:rPr lang="en-US" i="0" baseline="0" dirty="0">
                    <a:latin typeface="Cambria Math" panose="02040503050406030204" pitchFamily="18" charset="0"/>
                    <a:ea typeface="Cambria Math" panose="02040503050406030204" pitchFamily="18" charset="0"/>
                  </a:rPr>
                  <a:t>×</a:t>
                </a:r>
                <a:r>
                  <a:rPr lang="en-US" b="0" i="0" baseline="0" dirty="0">
                    <a:latin typeface="Cambria Math" panose="02040503050406030204" pitchFamily="18" charset="0"/>
                    <a:ea typeface="Cambria Math" panose="02040503050406030204" pitchFamily="18" charset="0"/>
                  </a:rPr>
                  <a:t>𝑆𝑟𝑐</a:t>
                </a:r>
                <a:r>
                  <a:rPr lang="en-US" i="0" baseline="0" dirty="0" err="1">
                    <a:latin typeface="Cambria Math" panose="02040503050406030204" pitchFamily="18" charset="0"/>
                  </a:rPr>
                  <a:t>𝐴𝑙𝑝ℎ𝑎</a:t>
                </a: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Each of the </a:t>
                </a:r>
                <a:r>
                  <a:rPr lang="en-US" i="0" baseline="0" dirty="0">
                    <a:latin typeface="Cambria Math" panose="02040503050406030204" pitchFamily="18" charset="0"/>
                  </a:rPr>
                  <a:t>𝐷𝑠𝑡𝑅𝐺𝐵</a:t>
                </a:r>
                <a:r>
                  <a:rPr lang="en-US" i="0" baseline="0" dirty="0"/>
                  <a:t> and the </a:t>
                </a:r>
                <a:r>
                  <a:rPr lang="en-US" i="0" baseline="0" dirty="0">
                    <a:latin typeface="Cambria Math" panose="02040503050406030204" pitchFamily="18" charset="0"/>
                  </a:rPr>
                  <a:t>𝑆𝑟𝑐𝑅𝐺𝐵</a:t>
                </a:r>
                <a:r>
                  <a:rPr lang="en-US" i="0" baseline="0" dirty="0"/>
                  <a:t> can be one of the followings:</a:t>
                </a:r>
              </a:p>
              <a:p>
                <a:pPr/>
                <a:r>
                  <a:rPr lang="en-US" i="0" baseline="0" dirty="0"/>
                  <a:t>Color buffer’s RGB value</a:t>
                </a:r>
              </a:p>
              <a:p>
                <a:pPr/>
                <a:r>
                  <a:rPr lang="en-US" i="0" baseline="0" dirty="0"/>
                  <a:t>Fragment’s RGB value</a:t>
                </a:r>
              </a:p>
              <a:p>
                <a:r>
                  <a:rPr lang="en-US" i="0" baseline="0" dirty="0"/>
                  <a:t>One minus color buffer’s RGB value</a:t>
                </a:r>
              </a:p>
              <a:p>
                <a:r>
                  <a:rPr lang="en-US" i="0" baseline="0" dirty="0"/>
                  <a:t>One minus fragment’s RGB value</a:t>
                </a:r>
              </a:p>
              <a:p>
                <a:pPr/>
                <a:r>
                  <a:rPr lang="en-US" i="0" baseline="0" dirty="0"/>
                  <a:t>Zero</a:t>
                </a:r>
              </a:p>
              <a:p>
                <a:pPr/>
                <a:r>
                  <a:rPr lang="en-US" i="0" baseline="0" dirty="0"/>
                  <a:t>One</a:t>
                </a:r>
              </a:p>
              <a:p>
                <a:pPr/>
                <a:endParaRPr lang="en-US"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Each of the </a:t>
                </a:r>
                <a:r>
                  <a:rPr lang="en-US" i="0" baseline="0" dirty="0">
                    <a:latin typeface="Cambria Math" panose="02040503050406030204" pitchFamily="18" charset="0"/>
                  </a:rPr>
                  <a:t>𝐷𝑠𝑡</a:t>
                </a:r>
                <a:r>
                  <a:rPr lang="en-US" b="0" i="0" baseline="0" dirty="0">
                    <a:latin typeface="Cambria Math" panose="02040503050406030204" pitchFamily="18" charset="0"/>
                  </a:rPr>
                  <a:t>𝐴𝑙𝑝ℎ𝑎</a:t>
                </a:r>
                <a:r>
                  <a:rPr lang="en-US" i="0" baseline="0" dirty="0"/>
                  <a:t> and the </a:t>
                </a:r>
                <a:r>
                  <a:rPr lang="en-US" i="0" baseline="0" dirty="0">
                    <a:latin typeface="Cambria Math" panose="02040503050406030204" pitchFamily="18" charset="0"/>
                  </a:rPr>
                  <a:t>𝑆𝑟𝑐</a:t>
                </a:r>
                <a:r>
                  <a:rPr lang="en-US" b="0" i="0" baseline="0" dirty="0">
                    <a:latin typeface="Cambria Math" panose="02040503050406030204" pitchFamily="18" charset="0"/>
                  </a:rPr>
                  <a:t>𝐴𝑙𝑝ℎ𝑎</a:t>
                </a:r>
                <a:r>
                  <a:rPr lang="en-US" i="0" baseline="0" dirty="0"/>
                  <a:t> can be one of the followings:</a:t>
                </a:r>
              </a:p>
              <a:p>
                <a:r>
                  <a:rPr lang="en-US" i="0" baseline="0" dirty="0"/>
                  <a:t>Color buffer’s alpha value</a:t>
                </a:r>
              </a:p>
              <a:p>
                <a:r>
                  <a:rPr lang="en-US" i="0" baseline="0" dirty="0"/>
                  <a:t>Fragment’s alpha value</a:t>
                </a:r>
              </a:p>
              <a:p>
                <a:r>
                  <a:rPr lang="en-US" i="0" baseline="0" dirty="0"/>
                  <a:t>One minus color buffer’s alpha value</a:t>
                </a:r>
              </a:p>
              <a:p>
                <a:r>
                  <a:rPr lang="en-US" i="0" baseline="0" dirty="0"/>
                  <a:t>One minus fragment’s alpha value</a:t>
                </a:r>
              </a:p>
              <a:p>
                <a:r>
                  <a:rPr lang="en-US" i="0" baseline="0" dirty="0"/>
                  <a:t>Zero</a:t>
                </a:r>
              </a:p>
              <a:p>
                <a:r>
                  <a:rPr lang="en-US" i="0" baseline="0" dirty="0"/>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baseline="0" dirty="0"/>
              </a:p>
              <a:p>
                <a:pPr/>
                <a:endParaRPr lang="en-US" i="0" baseline="0" dirty="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9</a:t>
            </a:fld>
            <a:endParaRPr lang="en-US" dirty="0"/>
          </a:p>
        </p:txBody>
      </p:sp>
    </p:spTree>
    <p:extLst>
      <p:ext uri="{BB962C8B-B14F-4D97-AF65-F5344CB8AC3E}">
        <p14:creationId xmlns:p14="http://schemas.microsoft.com/office/powerpoint/2010/main" val="80100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60E91C-B207-430E-A068-FC8E89ABCEC3}"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872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3141B0-E0CB-43C0-B415-2258DE627AC2}"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426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D0D247-03E1-4D05-A39C-1F727910D483}"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418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C114A-076E-412C-9AD8-C2D60377A1F7}"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68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80243-94ED-44BE-A9AA-D4D6119DAA96}"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76533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6533254-5C96-4A67-BE86-9470B215B405}" type="datetime1">
              <a:rPr lang="en-US" smtClean="0"/>
              <a:t>12/6/2017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450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978E4A-F5E3-4F81-8FAE-D0CCFDEAD650}" type="datetime1">
              <a:rPr lang="en-US" smtClean="0"/>
              <a:t>12/6/2017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7194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9D3E8D-AC8E-4A82-9E31-425A3B739DC0}"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336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CED77-21C2-4D86-84BC-1DF822A58805}"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989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3" name="TextBox 2"/>
          <p:cNvSpPr txBox="1"/>
          <p:nvPr userDrawn="1"/>
        </p:nvSpPr>
        <p:spPr>
          <a:xfrm>
            <a:off x="7596464" y="3478841"/>
            <a:ext cx="417738" cy="554618"/>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0655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00E1CA6-B43D-466D-A356-B1783335E2B9}"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972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5BF0A-17AE-4191-9C32-A483CBC2DC3A}"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679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38FC47-AD45-433E-9628-C9F5EC3898DF}"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825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3395F3-3A7F-4C01-B646-3D865AC4CED3}" type="datetime1">
              <a:rPr lang="en-US" smtClean="0"/>
              <a:t>12/6/2017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077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4B42475-017D-4526-9C59-97A0D94D7A6A}" type="datetime1">
              <a:rPr lang="en-US" smtClean="0"/>
              <a:t>12/6/2017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411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B27DB78-8790-46A5-9378-3DDC2AD8FABA}" type="datetime1">
              <a:rPr lang="en-US" smtClean="0"/>
              <a:t>12/6/2017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572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081ACAA-261A-48CB-B527-8FF82762F140}" type="datetime1">
              <a:rPr lang="en-US" smtClean="0"/>
              <a:t>12/6/2017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51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7B245A-D98D-46FE-9E3F-D752E4EAEF8B}"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682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1C2956-3B49-4053-84B5-01CE70C5BF9E}" type="datetime1">
              <a:rPr lang="en-US" smtClean="0"/>
              <a:t>12/6/2017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6085228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633439"/>
      </p:ext>
    </p:extLst>
  </p:cSld>
  <p:clrMap bg1="lt1" tx1="dk1" bg2="lt2" tx2="dk2" accent1="accent1" accent2="accent2" accent3="accent3" accent4="accent4" accent5="accent5" accent6="accent6" hlink="hlink" folHlink="folHlink"/>
  <p:sldLayoutIdLst>
    <p:sldLayoutId id="2147483725" r:id="rId1"/>
    <p:sldLayoutId id="214748372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hyperlink" Target="https://www.khronos.org/opengl/wiki/Depth_Test" TargetMode="External"/><Relationship Id="rId5" Type="http://schemas.openxmlformats.org/officeDocument/2006/relationships/hyperlink" Target="https://www.khronos.org/opengl/wiki/Stencil_Test" TargetMode="External"/><Relationship Id="rId4" Type="http://schemas.openxmlformats.org/officeDocument/2006/relationships/hyperlink" Target="https://www.khronos.org/opengl/wiki/Fragment_Shad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en.wikipedia.org/wiki/Dither"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hyperlink" Target="https://www.khronos.org/opengl/wiki/Early_Fragment_Test" TargetMode="External"/><Relationship Id="rId5" Type="http://schemas.openxmlformats.org/officeDocument/2006/relationships/hyperlink" Target="https://www.khronos.org/opengl/wiki/Write_Mask" TargetMode="External"/><Relationship Id="rId4" Type="http://schemas.openxmlformats.org/officeDocument/2006/relationships/hyperlink" Target="https://www.khronos.org/opengl/wiki/Scissor_Te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150" y="703384"/>
            <a:ext cx="8117057" cy="2518117"/>
          </a:xfrm>
          <a:noFill/>
          <a:effectLst>
            <a:outerShdw blurRad="50800" dist="38100" algn="l" rotWithShape="0">
              <a:prstClr val="black">
                <a:alpha val="40000"/>
              </a:prstClr>
            </a:outerShdw>
          </a:effectLst>
        </p:spPr>
        <p:txBody>
          <a:bodyPr anchor="t"/>
          <a:lstStyle/>
          <a:p>
            <a:r>
              <a:rPr lang="en-US">
                <a:effectLst>
                  <a:outerShdw blurRad="50800" dist="38100" dir="2700000" algn="tl" rotWithShape="0">
                    <a:prstClr val="black">
                      <a:alpha val="40000"/>
                    </a:prstClr>
                  </a:outerShdw>
                </a:effectLst>
              </a:rPr>
              <a:t>OpenGL Pipeline</a:t>
            </a:r>
            <a:endParaRPr lang="en-US"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028346" y="5241614"/>
            <a:ext cx="8825658" cy="498004"/>
          </a:xfrm>
        </p:spPr>
        <p:txBody>
          <a:bodyPr/>
          <a:lstStyle/>
          <a:p>
            <a:r>
              <a:rPr lang="en-US" cap="none" dirty="0">
                <a:latin typeface="+mn-lt"/>
              </a:rPr>
              <a:t>Hosein Ghahremanzadeh</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22597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Dither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10</a:t>
            </a:fld>
            <a:endParaRPr lang="en-US" dirty="0">
              <a:solidFill>
                <a:schemeClr val="bg1"/>
              </a:solidFill>
            </a:endParaRPr>
          </a:p>
        </p:txBody>
      </p:sp>
      <p:sp>
        <p:nvSpPr>
          <p:cNvPr id="3" name="Flowchart: Alternate Process 2"/>
          <p:cNvSpPr/>
          <p:nvPr/>
        </p:nvSpPr>
        <p:spPr>
          <a:xfrm>
            <a:off x="7908693" y="532206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08525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Dither</a:t>
            </a:r>
          </a:p>
        </p:txBody>
      </p:sp>
      <p:sp>
        <p:nvSpPr>
          <p:cNvPr id="3" name="Content Placeholder 2"/>
          <p:cNvSpPr>
            <a:spLocks noGrp="1"/>
          </p:cNvSpPr>
          <p:nvPr>
            <p:ph idx="1"/>
          </p:nvPr>
        </p:nvSpPr>
        <p:spPr/>
        <p:txBody>
          <a:bodyPr anchor="ctr"/>
          <a:lstStyle/>
          <a:p>
            <a:r>
              <a:rPr lang="en-US" dirty="0"/>
              <a:t>Dithering is used to increase the detail using limited color palette size image.</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87844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Frame buffer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12</a:t>
            </a:fld>
            <a:endParaRPr lang="en-US" dirty="0">
              <a:solidFill>
                <a:schemeClr val="bg1"/>
              </a:solidFill>
            </a:endParaRPr>
          </a:p>
        </p:txBody>
      </p:sp>
      <p:sp>
        <p:nvSpPr>
          <p:cNvPr id="3" name="Flowchart: Alternate Process 2"/>
          <p:cNvSpPr/>
          <p:nvPr/>
        </p:nvSpPr>
        <p:spPr>
          <a:xfrm>
            <a:off x="9719563" y="532206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9117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Frame buffer</a:t>
            </a:r>
          </a:p>
        </p:txBody>
      </p:sp>
      <p:sp>
        <p:nvSpPr>
          <p:cNvPr id="3" name="Content Placeholder 2"/>
          <p:cNvSpPr>
            <a:spLocks noGrp="1"/>
          </p:cNvSpPr>
          <p:nvPr>
            <p:ph idx="1"/>
          </p:nvPr>
        </p:nvSpPr>
        <p:spPr/>
        <p:txBody>
          <a:bodyPr anchor="ctr"/>
          <a:lstStyle/>
          <a:p>
            <a:r>
              <a:rPr lang="en-US" dirty="0"/>
              <a:t>Frame buffer is a collection of the buffers.</a:t>
            </a:r>
          </a:p>
          <a:p>
            <a:r>
              <a:rPr lang="en-US" dirty="0"/>
              <a:t>The result of the rendering is stored in the frame buffer</a:t>
            </a:r>
          </a:p>
          <a:p>
            <a:r>
              <a:rPr lang="en-US" dirty="0"/>
              <a:t>A frame buffer can have multiple color buffers</a:t>
            </a:r>
          </a:p>
          <a:p>
            <a:r>
              <a:rPr lang="en-US" dirty="0"/>
              <a:t>There are two types of frame buffers.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387882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Write Mask</a:t>
            </a:r>
          </a:p>
        </p:txBody>
      </p:sp>
      <p:sp>
        <p:nvSpPr>
          <p:cNvPr id="3" name="Content Placeholder 2"/>
          <p:cNvSpPr>
            <a:spLocks noGrp="1"/>
          </p:cNvSpPr>
          <p:nvPr>
            <p:ph idx="1"/>
          </p:nvPr>
        </p:nvSpPr>
        <p:spPr/>
        <p:txBody>
          <a:bodyPr anchor="ctr"/>
          <a:lstStyle/>
          <a:p>
            <a:r>
              <a:rPr lang="en-US" dirty="0"/>
              <a:t>Write mask can prevent certain value to be written on certain buffers.</a:t>
            </a:r>
          </a:p>
          <a:p>
            <a:r>
              <a:rPr lang="en-US" dirty="0"/>
              <a:t>Each buffer has a write mask.</a:t>
            </a:r>
          </a:p>
          <a:p>
            <a:r>
              <a:rPr lang="en-US" dirty="0"/>
              <a:t>On color buffer each of R, G, B, and Alpha values have separate write mask.</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4992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Your questions</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2864080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Helpful links</a:t>
            </a:r>
          </a:p>
        </p:txBody>
      </p:sp>
      <p:sp>
        <p:nvSpPr>
          <p:cNvPr id="3" name="Text Placeholder 2"/>
          <p:cNvSpPr>
            <a:spLocks noGrp="1"/>
          </p:cNvSpPr>
          <p:nvPr>
            <p:ph type="body" sz="half" idx="2"/>
          </p:nvPr>
        </p:nvSpPr>
        <p:spPr>
          <a:xfrm>
            <a:off x="1154954" y="3639312"/>
            <a:ext cx="8825659" cy="2688336"/>
          </a:xfrm>
          <a:solidFill>
            <a:schemeClr val="bg1">
              <a:alpha val="85000"/>
            </a:schemeClr>
          </a:solidFill>
          <a:effectLst>
            <a:glow rad="101600">
              <a:schemeClr val="accent1">
                <a:satMod val="175000"/>
                <a:alpha val="40000"/>
              </a:schemeClr>
            </a:glow>
            <a:outerShdw blurRad="50800" dist="38100" dir="2700000" algn="tl" rotWithShape="0">
              <a:prstClr val="black">
                <a:alpha val="40000"/>
              </a:prstClr>
            </a:outerShdw>
          </a:effectLst>
        </p:spPr>
        <p:txBody>
          <a:bodyPr anchor="t"/>
          <a:lstStyle/>
          <a:p>
            <a:pPr marL="285750" indent="-285750">
              <a:buFont typeface="Century Gothic" panose="020B0502020202020204" pitchFamily="34" charset="0"/>
              <a:buChar char="►"/>
            </a:pPr>
            <a:r>
              <a:rPr lang="en-US" sz="2400" dirty="0">
                <a:hlinkClick r:id="rId4"/>
              </a:rPr>
              <a:t>https://www.khronos.org/opengl/wiki/Fragment_Shader</a:t>
            </a:r>
            <a:r>
              <a:rPr lang="en-US" sz="2400" dirty="0"/>
              <a:t> (Fragment shader)</a:t>
            </a:r>
          </a:p>
          <a:p>
            <a:pPr marL="285750" indent="-285750">
              <a:buFont typeface="Century Gothic" panose="020B0502020202020204" pitchFamily="34" charset="0"/>
              <a:buChar char="►"/>
            </a:pPr>
            <a:r>
              <a:rPr lang="en-US" sz="2400" dirty="0">
                <a:hlinkClick r:id="rId5"/>
              </a:rPr>
              <a:t>https://www.khronos.org/opengl/wiki/Stencil_Test</a:t>
            </a:r>
            <a:r>
              <a:rPr lang="en-US" sz="2400" dirty="0"/>
              <a:t> (Stencil test)</a:t>
            </a:r>
          </a:p>
          <a:p>
            <a:pPr marL="285750" indent="-285750">
              <a:buFont typeface="Century Gothic" panose="020B0502020202020204" pitchFamily="34" charset="0"/>
              <a:buChar char="►"/>
            </a:pPr>
            <a:r>
              <a:rPr lang="en-US" sz="2400" dirty="0">
                <a:hlinkClick r:id="rId6"/>
              </a:rPr>
              <a:t>https://www.khronos.org/opengl/wiki/Depth_Test</a:t>
            </a:r>
            <a:r>
              <a:rPr lang="en-US" sz="2400" dirty="0"/>
              <a:t> (Depth test)</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245275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Further read</a:t>
            </a:r>
          </a:p>
        </p:txBody>
      </p:sp>
      <p:sp>
        <p:nvSpPr>
          <p:cNvPr id="3" name="Text Placeholder 2"/>
          <p:cNvSpPr>
            <a:spLocks noGrp="1"/>
          </p:cNvSpPr>
          <p:nvPr>
            <p:ph type="body" sz="half" idx="2"/>
          </p:nvPr>
        </p:nvSpPr>
        <p:spPr>
          <a:xfrm>
            <a:off x="1154954" y="3639312"/>
            <a:ext cx="8825659" cy="2688336"/>
          </a:xfrm>
          <a:solidFill>
            <a:schemeClr val="bg1">
              <a:alpha val="85000"/>
            </a:schemeClr>
          </a:solidFill>
          <a:effectLst>
            <a:glow rad="101600">
              <a:schemeClr val="accent1">
                <a:satMod val="175000"/>
                <a:alpha val="40000"/>
              </a:schemeClr>
            </a:glow>
            <a:outerShdw blurRad="50800" dist="38100" dir="2700000" algn="tl" rotWithShape="0">
              <a:prstClr val="black">
                <a:alpha val="40000"/>
              </a:prstClr>
            </a:outerShdw>
          </a:effectLst>
        </p:spPr>
        <p:txBody>
          <a:bodyPr anchor="t">
            <a:normAutofit fontScale="92500"/>
          </a:bodyPr>
          <a:lstStyle/>
          <a:p>
            <a:pPr marL="285750" indent="-285750">
              <a:buFont typeface="Century Gothic" panose="020B0502020202020204" pitchFamily="34" charset="0"/>
              <a:buChar char="►"/>
            </a:pPr>
            <a:r>
              <a:rPr lang="en-US" sz="2400" dirty="0">
                <a:hlinkClick r:id="rId4"/>
              </a:rPr>
              <a:t>https://www.khronos.org/opengl/wiki/Scissor_Test</a:t>
            </a:r>
            <a:r>
              <a:rPr lang="en-US" sz="2400" dirty="0"/>
              <a:t> (Scissor test)</a:t>
            </a:r>
            <a:endParaRPr lang="en-US" sz="2400" dirty="0">
              <a:hlinkClick r:id="rId5"/>
            </a:endParaRPr>
          </a:p>
          <a:p>
            <a:pPr marL="285750" indent="-285750">
              <a:buFont typeface="Century Gothic" panose="020B0502020202020204" pitchFamily="34" charset="0"/>
              <a:buChar char="►"/>
            </a:pPr>
            <a:r>
              <a:rPr lang="en-US" sz="2400" dirty="0">
                <a:hlinkClick r:id="rId5"/>
              </a:rPr>
              <a:t>https://www.khronos.org/opengl/wiki/Write_Mask</a:t>
            </a:r>
            <a:r>
              <a:rPr lang="en-US" sz="2400" dirty="0"/>
              <a:t> (Write mask)</a:t>
            </a:r>
          </a:p>
          <a:p>
            <a:pPr marL="285750" indent="-285750">
              <a:buFont typeface="Century Gothic" panose="020B0502020202020204" pitchFamily="34" charset="0"/>
              <a:buChar char="►"/>
            </a:pPr>
            <a:r>
              <a:rPr lang="en-US" sz="2400" dirty="0">
                <a:hlinkClick r:id="rId6"/>
              </a:rPr>
              <a:t>https://www.khronos.org/opengl/wiki/Early_Fragment_Test</a:t>
            </a:r>
            <a:r>
              <a:rPr lang="en-US" sz="2400" dirty="0"/>
              <a:t> (Early fragment test)</a:t>
            </a:r>
          </a:p>
          <a:p>
            <a:pPr marL="285750" indent="-285750">
              <a:buFont typeface="Century Gothic" panose="020B0502020202020204" pitchFamily="34" charset="0"/>
              <a:buChar char="►"/>
            </a:pPr>
            <a:r>
              <a:rPr lang="en-US" sz="2400" dirty="0">
                <a:hlinkClick r:id="rId7"/>
              </a:rPr>
              <a:t>https://en.wikipedia.org/wiki/Dither</a:t>
            </a:r>
            <a:r>
              <a:rPr lang="en-US" sz="2400" dirty="0"/>
              <a:t> (Dither)</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32245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Fragment shader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a:t>
            </a:fld>
            <a:endParaRPr lang="en-US" dirty="0">
              <a:solidFill>
                <a:schemeClr val="bg1"/>
              </a:solidFill>
            </a:endParaRPr>
          </a:p>
        </p:txBody>
      </p:sp>
      <p:sp>
        <p:nvSpPr>
          <p:cNvPr id="3" name="Flowchart: Alternate Process 2"/>
          <p:cNvSpPr/>
          <p:nvPr/>
        </p:nvSpPr>
        <p:spPr>
          <a:xfrm>
            <a:off x="7747336" y="360084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7623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Fragment shader</a:t>
            </a:r>
          </a:p>
        </p:txBody>
      </p:sp>
      <p:sp>
        <p:nvSpPr>
          <p:cNvPr id="3" name="Content Placeholder 2"/>
          <p:cNvSpPr>
            <a:spLocks noGrp="1"/>
          </p:cNvSpPr>
          <p:nvPr>
            <p:ph idx="1"/>
          </p:nvPr>
        </p:nvSpPr>
        <p:spPr/>
        <p:txBody>
          <a:bodyPr anchor="b"/>
          <a:lstStyle/>
          <a:p>
            <a:r>
              <a:rPr lang="en-US" dirty="0"/>
              <a:t>Fragment shader runs per fragment.</a:t>
            </a:r>
          </a:p>
          <a:p>
            <a:r>
              <a:rPr lang="en-US" dirty="0"/>
              <a:t>Fragment shader get a fragment as input.</a:t>
            </a:r>
          </a:p>
          <a:p>
            <a:r>
              <a:rPr lang="en-US" dirty="0"/>
              <a:t>Fragment shader outputs a set of colors and a depth value and a stencil value.</a:t>
            </a:r>
          </a:p>
          <a:p>
            <a:r>
              <a:rPr lang="en-US" dirty="0"/>
              <a:t>Fragment shader is optional.</a:t>
            </a:r>
          </a:p>
          <a:p>
            <a:r>
              <a:rPr lang="en-US" dirty="0"/>
              <a:t>Fragment shader receives interpolated value from the previous stage.</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334850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Depth &amp; Stencil</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4</a:t>
            </a:fld>
            <a:endParaRPr lang="en-US" dirty="0">
              <a:solidFill>
                <a:schemeClr val="bg1"/>
              </a:solidFill>
            </a:endParaRPr>
          </a:p>
        </p:txBody>
      </p:sp>
      <p:sp>
        <p:nvSpPr>
          <p:cNvPr id="3" name="Flowchart: Alternate Process 2"/>
          <p:cNvSpPr/>
          <p:nvPr/>
        </p:nvSpPr>
        <p:spPr>
          <a:xfrm>
            <a:off x="4215241" y="532206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2710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Stencil</a:t>
            </a:r>
          </a:p>
        </p:txBody>
      </p:sp>
      <p:sp>
        <p:nvSpPr>
          <p:cNvPr id="3" name="Content Placeholder 2"/>
          <p:cNvSpPr>
            <a:spLocks noGrp="1"/>
          </p:cNvSpPr>
          <p:nvPr>
            <p:ph idx="1"/>
          </p:nvPr>
        </p:nvSpPr>
        <p:spPr/>
        <p:txBody>
          <a:bodyPr anchor="b"/>
          <a:lstStyle/>
          <a:p>
            <a:r>
              <a:rPr lang="en-US" dirty="0"/>
              <a:t>Stencil is an integer value for each fragment.</a:t>
            </a:r>
          </a:p>
          <a:p>
            <a:r>
              <a:rPr lang="en-US" dirty="0"/>
              <a:t>To use stencil, stencil buffer is needed.</a:t>
            </a:r>
          </a:p>
          <a:p>
            <a:r>
              <a:rPr lang="en-US" dirty="0"/>
              <a:t>Stencil test, compares the stencil value of the fragment with current value in the buffer.</a:t>
            </a:r>
          </a:p>
          <a:p>
            <a:r>
              <a:rPr lang="en-US" dirty="0"/>
              <a:t>If the test fails the fragment is culled.</a:t>
            </a:r>
          </a:p>
          <a:p>
            <a:r>
              <a:rPr lang="en-US" dirty="0"/>
              <a:t>The test is always done after the fragment shader.</a:t>
            </a:r>
          </a:p>
          <a:p>
            <a:r>
              <a:rPr lang="en-US" dirty="0"/>
              <a:t>Stencil buffer can be modified even by discarded fragment,</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280302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Depth</a:t>
            </a:r>
          </a:p>
        </p:txBody>
      </p:sp>
      <p:sp>
        <p:nvSpPr>
          <p:cNvPr id="3" name="Content Placeholder 2"/>
          <p:cNvSpPr>
            <a:spLocks noGrp="1"/>
          </p:cNvSpPr>
          <p:nvPr>
            <p:ph idx="1"/>
          </p:nvPr>
        </p:nvSpPr>
        <p:spPr/>
        <p:txBody>
          <a:bodyPr anchor="b"/>
          <a:lstStyle/>
          <a:p>
            <a:r>
              <a:rPr lang="en-US" dirty="0"/>
              <a:t>In 3D images things behind opaque objects are not seen.</a:t>
            </a:r>
          </a:p>
          <a:p>
            <a:r>
              <a:rPr lang="en-US" dirty="0"/>
              <a:t>Fragments behind opaque fragments should be culled.</a:t>
            </a:r>
          </a:p>
          <a:p>
            <a:r>
              <a:rPr lang="en-US" dirty="0"/>
              <a:t>This is done through a depth test.</a:t>
            </a:r>
          </a:p>
          <a:p>
            <a:r>
              <a:rPr lang="en-US" dirty="0"/>
              <a:t>Depth test compares fragment’s depth with current depth value in the depth buffer</a:t>
            </a:r>
          </a:p>
          <a:p>
            <a:r>
              <a:rPr lang="en-US" dirty="0"/>
              <a:t>Depth test is usually done after the fragment shader.</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60679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Color buffer and blend</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7</a:t>
            </a:fld>
            <a:endParaRPr lang="en-US" dirty="0">
              <a:solidFill>
                <a:schemeClr val="bg1"/>
              </a:solidFill>
            </a:endParaRPr>
          </a:p>
        </p:txBody>
      </p:sp>
      <p:sp>
        <p:nvSpPr>
          <p:cNvPr id="3" name="Flowchart: Alternate Process 2"/>
          <p:cNvSpPr/>
          <p:nvPr/>
        </p:nvSpPr>
        <p:spPr>
          <a:xfrm>
            <a:off x="6097825" y="532206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43954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Color buffer and blend</a:t>
            </a:r>
          </a:p>
        </p:txBody>
      </p:sp>
      <p:sp>
        <p:nvSpPr>
          <p:cNvPr id="3" name="Content Placeholder 2"/>
          <p:cNvSpPr>
            <a:spLocks noGrp="1"/>
          </p:cNvSpPr>
          <p:nvPr>
            <p:ph idx="1"/>
          </p:nvPr>
        </p:nvSpPr>
        <p:spPr/>
        <p:txBody>
          <a:bodyPr anchor="b"/>
          <a:lstStyle/>
          <a:p>
            <a:r>
              <a:rPr lang="en-US" dirty="0"/>
              <a:t>In this stage the color output of the fragment shader is applied to color buffer.</a:t>
            </a:r>
          </a:p>
          <a:p>
            <a:r>
              <a:rPr lang="en-US" dirty="0"/>
              <a:t>If blending is disabled, the new color value from the fragment replaces the old value in the color buffer.</a:t>
            </a:r>
          </a:p>
          <a:p>
            <a:r>
              <a:rPr lang="en-US" dirty="0"/>
              <a:t>If blending is enabled, different blending equations can be applied.</a:t>
            </a:r>
          </a:p>
          <a:p>
            <a:r>
              <a:rPr lang="en-US" dirty="0"/>
              <a:t>The blending equations, use the current color value in the buffer and the current fragment’s color value.</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1232474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Blend operations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lstStyle/>
              <a:p>
                <a:r>
                  <a:rPr lang="en-US" dirty="0"/>
                  <a:t>Add: </a:t>
                </a:r>
                <a14:m>
                  <m:oMath xmlns:m="http://schemas.openxmlformats.org/officeDocument/2006/math">
                    <m:r>
                      <a:rPr lang="en-US" i="1" dirty="0" smtClean="0">
                        <a:latin typeface="Cambria Math" panose="02040503050406030204" pitchFamily="18" charset="0"/>
                      </a:rPr>
                      <m:t>𝑆𝑟𝑐</m:t>
                    </m:r>
                    <m:r>
                      <a:rPr lang="en-US" i="1" dirty="0" smtClean="0">
                        <a:latin typeface="Cambria Math" panose="02040503050406030204" pitchFamily="18" charset="0"/>
                      </a:rPr>
                      <m:t> + </m:t>
                    </m:r>
                    <m:r>
                      <a:rPr lang="en-US" i="1" dirty="0" err="1" smtClean="0">
                        <a:latin typeface="Cambria Math" panose="02040503050406030204" pitchFamily="18" charset="0"/>
                      </a:rPr>
                      <m:t>𝐷𝑠𝑡</m:t>
                    </m:r>
                  </m:oMath>
                </a14:m>
                <a:endParaRPr lang="en-US" dirty="0"/>
              </a:p>
              <a:p>
                <a:r>
                  <a:rPr lang="en-US" dirty="0"/>
                  <a:t>Subtract: </a:t>
                </a:r>
                <a14:m>
                  <m:oMath xmlns:m="http://schemas.openxmlformats.org/officeDocument/2006/math">
                    <m:r>
                      <a:rPr lang="en-US" i="1" dirty="0" smtClean="0">
                        <a:latin typeface="Cambria Math" panose="02040503050406030204" pitchFamily="18" charset="0"/>
                      </a:rPr>
                      <m:t>𝑆𝑟𝑐</m:t>
                    </m:r>
                    <m:r>
                      <a:rPr lang="en-US" i="1" dirty="0" smtClean="0">
                        <a:latin typeface="Cambria Math" panose="02040503050406030204" pitchFamily="18" charset="0"/>
                      </a:rPr>
                      <m:t> − </m:t>
                    </m:r>
                    <m:r>
                      <a:rPr lang="en-US" i="1" dirty="0" err="1" smtClean="0">
                        <a:latin typeface="Cambria Math" panose="02040503050406030204" pitchFamily="18" charset="0"/>
                      </a:rPr>
                      <m:t>𝐷𝑠𝑡</m:t>
                    </m:r>
                  </m:oMath>
                </a14:m>
                <a:endParaRPr lang="en-US" dirty="0"/>
              </a:p>
              <a:p>
                <a:r>
                  <a:rPr lang="en-US" dirty="0"/>
                  <a:t>Reverse Subtract: </a:t>
                </a:r>
                <a14:m>
                  <m:oMath xmlns:m="http://schemas.openxmlformats.org/officeDocument/2006/math">
                    <m:r>
                      <a:rPr lang="en-US" i="1" dirty="0" smtClean="0">
                        <a:latin typeface="Cambria Math" panose="02040503050406030204" pitchFamily="18" charset="0"/>
                      </a:rPr>
                      <m:t>𝐷𝑠𝑡</m:t>
                    </m:r>
                    <m:r>
                      <a:rPr lang="en-US" i="1" dirty="0" smtClean="0">
                        <a:latin typeface="Cambria Math" panose="02040503050406030204" pitchFamily="18" charset="0"/>
                      </a:rPr>
                      <m:t> − </m:t>
                    </m:r>
                    <m:r>
                      <a:rPr lang="en-US" i="1" dirty="0" err="1" smtClean="0">
                        <a:latin typeface="Cambria Math" panose="02040503050406030204" pitchFamily="18" charset="0"/>
                      </a:rPr>
                      <m:t>𝑆𝑟𝑐</m:t>
                    </m:r>
                  </m:oMath>
                </a14:m>
                <a:endParaRPr lang="en-US" dirty="0"/>
              </a:p>
              <a:p>
                <a:r>
                  <a:rPr lang="en-US" dirty="0"/>
                  <a:t>Min: </a:t>
                </a:r>
                <a14:m>
                  <m:oMath xmlns:m="http://schemas.openxmlformats.org/officeDocument/2006/math">
                    <m:r>
                      <a:rPr lang="en-US" i="1" dirty="0" smtClean="0">
                        <a:latin typeface="Cambria Math" panose="02040503050406030204" pitchFamily="18" charset="0"/>
                      </a:rPr>
                      <m:t>𝑀𝑖𝑛</m:t>
                    </m:r>
                    <m:r>
                      <a:rPr lang="en-US" i="1" dirty="0" smtClean="0">
                        <a:latin typeface="Cambria Math" panose="02040503050406030204" pitchFamily="18" charset="0"/>
                      </a:rPr>
                      <m:t>(</m:t>
                    </m:r>
                    <m:r>
                      <a:rPr lang="en-US" i="1" dirty="0" err="1" smtClean="0">
                        <a:latin typeface="Cambria Math" panose="02040503050406030204" pitchFamily="18" charset="0"/>
                      </a:rPr>
                      <m:t>𝑆𝑟𝑐</m:t>
                    </m:r>
                    <m:r>
                      <a:rPr lang="en-US" i="1" dirty="0" smtClean="0">
                        <a:latin typeface="Cambria Math" panose="02040503050406030204" pitchFamily="18" charset="0"/>
                      </a:rPr>
                      <m:t>, </m:t>
                    </m:r>
                    <m:r>
                      <a:rPr lang="en-US" i="1" dirty="0" err="1" smtClean="0">
                        <a:latin typeface="Cambria Math" panose="02040503050406030204" pitchFamily="18" charset="0"/>
                      </a:rPr>
                      <m:t>𝐷𝑠𝑡</m:t>
                    </m:r>
                    <m:r>
                      <a:rPr lang="en-US" i="1" dirty="0" smtClean="0">
                        <a:latin typeface="Cambria Math" panose="02040503050406030204" pitchFamily="18" charset="0"/>
                      </a:rPr>
                      <m:t>)</m:t>
                    </m:r>
                  </m:oMath>
                </a14:m>
                <a:endParaRPr lang="en-US" dirty="0"/>
              </a:p>
              <a:p>
                <a:r>
                  <a:rPr lang="en-US" dirty="0"/>
                  <a:t>Max: </a:t>
                </a:r>
                <a14:m>
                  <m:oMath xmlns:m="http://schemas.openxmlformats.org/officeDocument/2006/math">
                    <m:r>
                      <a:rPr lang="en-US" i="1" dirty="0" smtClean="0">
                        <a:latin typeface="Cambria Math" panose="02040503050406030204" pitchFamily="18" charset="0"/>
                      </a:rPr>
                      <m:t>𝑀𝑎𝑥</m:t>
                    </m:r>
                    <m:r>
                      <a:rPr lang="en-US" i="1" dirty="0" smtClean="0">
                        <a:latin typeface="Cambria Math" panose="02040503050406030204" pitchFamily="18" charset="0"/>
                      </a:rPr>
                      <m:t>(</m:t>
                    </m:r>
                    <m:r>
                      <a:rPr lang="en-US" i="1" dirty="0" err="1" smtClean="0">
                        <a:latin typeface="Cambria Math" panose="02040503050406030204" pitchFamily="18" charset="0"/>
                      </a:rPr>
                      <m:t>𝑆𝑟𝑐</m:t>
                    </m:r>
                    <m:r>
                      <a:rPr lang="en-US" i="1" dirty="0" smtClean="0">
                        <a:latin typeface="Cambria Math" panose="02040503050406030204" pitchFamily="18" charset="0"/>
                      </a:rPr>
                      <m:t>, </m:t>
                    </m:r>
                    <m:r>
                      <a:rPr lang="en-US" i="1" dirty="0" err="1" smtClean="0">
                        <a:latin typeface="Cambria Math" panose="02040503050406030204" pitchFamily="18" charset="0"/>
                      </a:rPr>
                      <m:t>𝐷𝑠𝑡</m:t>
                    </m:r>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3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9</a:t>
            </a:fld>
            <a:endParaRPr lang="en-US" dirty="0">
              <a:solidFill>
                <a:schemeClr val="bg1"/>
              </a:solidFill>
            </a:endParaRPr>
          </a:p>
        </p:txBody>
      </p:sp>
    </p:spTree>
    <p:extLst>
      <p:ext uri="{BB962C8B-B14F-4D97-AF65-F5344CB8AC3E}">
        <p14:creationId xmlns:p14="http://schemas.microsoft.com/office/powerpoint/2010/main" val="3563264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rst Slid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First Slide theme" id="{0C7B0808-ED8D-48B5-B83C-910DBF1D04C6}" vid="{3E4DFAB5-907C-44A1-A0C6-FC5B807CB40E}"/>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33935</TotalTime>
  <Words>1363</Words>
  <Application>Microsoft Office PowerPoint</Application>
  <PresentationFormat>Widescreen</PresentationFormat>
  <Paragraphs>185</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Cambria Math</vt:lpstr>
      <vt:lpstr>Century Gothic</vt:lpstr>
      <vt:lpstr>Wingdings 3</vt:lpstr>
      <vt:lpstr>First Slide theme</vt:lpstr>
      <vt:lpstr>Storyboard Layouts</vt:lpstr>
      <vt:lpstr>OpenGL Pipeline</vt:lpstr>
      <vt:lpstr>Fragment shader</vt:lpstr>
      <vt:lpstr>Fragment shader</vt:lpstr>
      <vt:lpstr>Depth &amp; Stencil</vt:lpstr>
      <vt:lpstr>Stencil</vt:lpstr>
      <vt:lpstr>Depth</vt:lpstr>
      <vt:lpstr>Color buffer and blend</vt:lpstr>
      <vt:lpstr>Color buffer and blend</vt:lpstr>
      <vt:lpstr>Blend operations</vt:lpstr>
      <vt:lpstr>Dither</vt:lpstr>
      <vt:lpstr>Dither</vt:lpstr>
      <vt:lpstr>Frame buffer</vt:lpstr>
      <vt:lpstr>Frame buffer</vt:lpstr>
      <vt:lpstr>Write Mask</vt:lpstr>
      <vt:lpstr>Your questions</vt:lpstr>
      <vt:lpstr>Helpful links</vt:lpstr>
      <vt:lpstr>Further 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 graphics?</dc:title>
  <dc:creator>Hosein Ghahremanzadeh</dc:creator>
  <cp:lastModifiedBy>Hosein Ghahremanzadeh</cp:lastModifiedBy>
  <cp:revision>320</cp:revision>
  <dcterms:created xsi:type="dcterms:W3CDTF">2016-10-22T13:06:39Z</dcterms:created>
  <dcterms:modified xsi:type="dcterms:W3CDTF">2017-12-06T14:39:24Z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